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1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6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8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0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2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C1FD-B802-4B68-93F1-DD6C50208A5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74827C2-B112-4FD5-9192-A2DA2D3F206D}"/>
              </a:ext>
            </a:extLst>
          </p:cNvPr>
          <p:cNvSpPr/>
          <p:nvPr/>
        </p:nvSpPr>
        <p:spPr>
          <a:xfrm>
            <a:off x="1242873" y="230820"/>
            <a:ext cx="685356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«Санкт-Петербургский государственный архитектурно-строительный университет»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Кафедра Архитектурного проектирования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Программа переподготовки АП-860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 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Программа - задание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КП-2. ПРОЕКТ ИНДИВИДУАЛЬНОГО ЖИЛОГО ДОМА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849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требования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250ECEA-CBE3-4E2B-AFAA-A2102AFCD7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324"/>
            <a:ext cx="9144000" cy="6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B8DE373-19E9-4325-8173-3B73B7A589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9658"/>
            <a:ext cx="9144000" cy="57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Последовательность проектирования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58E9F5-A8A7-4001-B0BF-927248EDF230}"/>
              </a:ext>
            </a:extLst>
          </p:cNvPr>
          <p:cNvSpPr/>
          <p:nvPr/>
        </p:nvSpPr>
        <p:spPr>
          <a:xfrm>
            <a:off x="2951922" y="1030891"/>
            <a:ext cx="5734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1.	ВЫБОР УЧАСТКА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2.	СЕМЬЯ И РАБОТА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3.	ТЕХНИЧЕСКОЕ ЗАДАНИЕ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ФУНКЦИОНАЛЬНОЕ ЗОНИРОВАНИЕ ДОМА (СВЯЗИ)</a:t>
            </a: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5.	ГЕНЕРАЛЬНЫЙ ПЛАН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6.	ОБЪЁМНО-ПРОСТРАНСТВЕННАЯ СХЕМА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7.	КОНСТРУКТИВНАЯ СИСТЕМА</a:t>
            </a:r>
          </a:p>
          <a:p>
            <a:pPr marL="342900" indent="-342900">
              <a:buAutoNum type="arabicPeriod" startAt="8"/>
            </a:pP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ВНЕШНИЙ ВИД (ОБРАЗ И ЭСТЕТИКА)</a:t>
            </a:r>
          </a:p>
          <a:p>
            <a:pPr marL="342900" indent="-342900">
              <a:buAutoNum type="arabicPeriod" startAt="8"/>
            </a:pP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ИНТЕРЬЕР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8F5DD76-021A-413E-845B-9DB3E918FF86}"/>
              </a:ext>
            </a:extLst>
          </p:cNvPr>
          <p:cNvSpPr/>
          <p:nvPr/>
        </p:nvSpPr>
        <p:spPr>
          <a:xfrm>
            <a:off x="0" y="2653748"/>
            <a:ext cx="9144000" cy="1590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D94C1B8-E118-4842-808F-BBF221A02D2F}"/>
              </a:ext>
            </a:extLst>
          </p:cNvPr>
          <p:cNvSpPr/>
          <p:nvPr/>
        </p:nvSpPr>
        <p:spPr>
          <a:xfrm>
            <a:off x="1640398" y="104290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МЕСТО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9A63C97-AAE3-410F-B2AD-71736FB468FA}"/>
              </a:ext>
            </a:extLst>
          </p:cNvPr>
          <p:cNvSpPr/>
          <p:nvPr/>
        </p:nvSpPr>
        <p:spPr>
          <a:xfrm>
            <a:off x="1365933" y="145273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ПРОЦЕСС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A7449E8-DF96-4D59-8B1D-A9522EAD7E8A}"/>
              </a:ext>
            </a:extLst>
          </p:cNvPr>
          <p:cNvSpPr/>
          <p:nvPr/>
        </p:nvSpPr>
        <p:spPr>
          <a:xfrm>
            <a:off x="1068127" y="190307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ТЕХНОЛОГИЯ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83CC1D4-E785-476B-A89D-03D5BFAA0D68}"/>
              </a:ext>
            </a:extLst>
          </p:cNvPr>
          <p:cNvSpPr/>
          <p:nvPr/>
        </p:nvSpPr>
        <p:spPr>
          <a:xfrm>
            <a:off x="540738" y="3744389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51673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3677572-D1D9-4233-94E3-2936CF40B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20"/>
            <a:ext cx="9144000" cy="6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36446C-3B87-46C8-A059-1585AF93E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20"/>
            <a:ext cx="9144000" cy="6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2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F13747-B08D-4F63-B785-59C6729E08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496"/>
            <a:ext cx="9144000" cy="63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1A4893-A9A2-4459-ABBA-29854D555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13"/>
            <a:ext cx="9144000" cy="64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5DCE5F2-40AB-4D15-97FE-58433DA1A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65"/>
            <a:ext cx="9144000" cy="64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02CD799F-F0B0-4C75-BA7A-D4E2A142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0840"/>
              </p:ext>
            </p:extLst>
          </p:nvPr>
        </p:nvGraphicFramePr>
        <p:xfrm>
          <a:off x="5516220" y="765311"/>
          <a:ext cx="3269974" cy="25617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7490">
                  <a:extLst>
                    <a:ext uri="{9D8B030D-6E8A-4147-A177-3AD203B41FA5}">
                      <a16:colId xmlns="" xmlns:a16="http://schemas.microsoft.com/office/drawing/2014/main" val="3025668005"/>
                    </a:ext>
                  </a:extLst>
                </a:gridCol>
                <a:gridCol w="1953482">
                  <a:extLst>
                    <a:ext uri="{9D8B030D-6E8A-4147-A177-3AD203B41FA5}">
                      <a16:colId xmlns="" xmlns:a16="http://schemas.microsoft.com/office/drawing/2014/main" val="2615689214"/>
                    </a:ext>
                  </a:extLst>
                </a:gridCol>
                <a:gridCol w="839002">
                  <a:extLst>
                    <a:ext uri="{9D8B030D-6E8A-4147-A177-3AD203B41FA5}">
                      <a16:colId xmlns="" xmlns:a16="http://schemas.microsoft.com/office/drawing/2014/main" val="4127898370"/>
                    </a:ext>
                  </a:extLst>
                </a:gridCol>
              </a:tblGrid>
              <a:tr h="30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Наименование проекции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масштаб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9408372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1 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Ситуационный план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r>
                        <a:rPr lang="en-US" sz="1200" kern="50">
                          <a:effectLst/>
                        </a:rPr>
                        <a:t>:5000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5362617"/>
                  </a:ext>
                </a:extLst>
              </a:tr>
              <a:tr h="3475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2 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Генеральный план участка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1:500; 1:1000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4790928"/>
                  </a:ext>
                </a:extLst>
              </a:tr>
              <a:tr h="3475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3 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Планы этажей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1:50; 1:100; 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0924155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4 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Фасады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1:50; 1:100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030052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5 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Разрез(ы)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1:50; 1:100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0467310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6 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Перспективный вид(ы)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91490592"/>
                  </a:ext>
                </a:extLst>
              </a:tr>
              <a:tr h="1737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7 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ТЭП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958878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3DCA13D9-3C04-4F29-9221-58209F36E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30" y="749405"/>
            <a:ext cx="5085269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Ход выполнения и состав проекта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Начало работы</a:t>
            </a:r>
            <a:r>
              <a:rPr lang="ru-RU" sz="1400" dirty="0">
                <a:solidFill>
                  <a:schemeClr val="bg1"/>
                </a:solidFill>
              </a:rPr>
              <a:t>. Уточнение Технического задания исходя из выбранного участка проектирования, состава семьи и рода занятий. Примеры архитектурных решений, с характеристикой обоснования выбранного объёмно-пространственного и образного решения. Выбор основных видов отделочных и конструктивных материалов. Анализ особенностей выбранного участка.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Проектирование</a:t>
            </a:r>
            <a:r>
              <a:rPr lang="ru-RU" sz="1400" dirty="0">
                <a:solidFill>
                  <a:schemeClr val="bg1"/>
                </a:solidFill>
              </a:rPr>
              <a:t>. Предложения по зонированию участка. Объёмно-пространственное моделирований. Варианты зонирования. Уточнение материалов. Подбор примеров решения основных конструктивных элементов и узлов. Формирование пространственной композиции здания.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Оптимизация</a:t>
            </a:r>
            <a:r>
              <a:rPr lang="ru-RU" sz="1400" dirty="0">
                <a:solidFill>
                  <a:schemeClr val="bg1"/>
                </a:solidFill>
              </a:rPr>
              <a:t>. Оптимизация планировки жилого дома. Уточнение и детализация элементов фасада и конструкций здания.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Сдача проекта</a:t>
            </a:r>
            <a:r>
              <a:rPr lang="ru-RU" sz="1400" dirty="0">
                <a:solidFill>
                  <a:schemeClr val="bg1"/>
                </a:solidFill>
              </a:rPr>
              <a:t>. Оформление основного состава чертежей и проекций в соответствии с составом подачи. Формирование альбома чертежей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1E200C-3E8E-498A-97C8-C3A24D4B496E}"/>
              </a:ext>
            </a:extLst>
          </p:cNvPr>
          <p:cNvSpPr/>
          <p:nvPr/>
        </p:nvSpPr>
        <p:spPr>
          <a:xfrm>
            <a:off x="5754757" y="261516"/>
            <a:ext cx="3389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Состав подачи проекта:</a:t>
            </a:r>
            <a:endParaRPr lang="ru-RU" altLang="ru-RU" sz="16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1CE76A8-83D1-450B-932E-64AAA3F41276}"/>
              </a:ext>
            </a:extLst>
          </p:cNvPr>
          <p:cNvSpPr/>
          <p:nvPr/>
        </p:nvSpPr>
        <p:spPr>
          <a:xfrm>
            <a:off x="5363565" y="3664370"/>
            <a:ext cx="36973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планах обязательна расстановка мебели и оборудования. Все проекции должны быть подписаны с указанием масштаба.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chemeClr val="bg1"/>
              </a:solidFill>
              <a:latin typeface="Bahnschrift SemiBold SemiConden" panose="020B0502040204020203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композицию подачи должна входить краткая пояснительная записка с характеристикой семьи, участка и обоснованием выбранного решения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9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трава, здание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54609F5-90FF-4E0F-9D65-C81A4E0C3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498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376039" y="110516"/>
            <a:ext cx="7767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Ситуация</a:t>
            </a:r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F276435-65D3-466F-8BC1-6EEA86B9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1894"/>
            <a:ext cx="9144000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3DB0997-DA91-4F10-876E-2C73B45A7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5719"/>
            <a:ext cx="9144000" cy="310228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6411444-2498-4D6C-894F-A33AF7C53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6" y="0"/>
            <a:ext cx="9144000" cy="35648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5283200" y="110516"/>
            <a:ext cx="3860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65415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914400" y="110516"/>
            <a:ext cx="822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подоснова</a:t>
            </a:r>
          </a:p>
        </p:txBody>
      </p:sp>
      <p:pic>
        <p:nvPicPr>
          <p:cNvPr id="4" name="Рисунок 3" descr="Изображение выглядит как фотография, люди, лошадиные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2C18FE7-FE6B-4A22-B6B5-40E366E18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589"/>
            <a:ext cx="9144000" cy="1919621"/>
          </a:xfrm>
          <a:prstGeom prst="rect">
            <a:avLst/>
          </a:prstGeom>
        </p:spPr>
      </p:pic>
      <p:pic>
        <p:nvPicPr>
          <p:cNvPr id="8" name="Рисунок 7" descr="Изображение выглядит как фотография, люди, лошадиные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B3608C0-BA10-43AC-9FFA-79BCDBDB4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4208"/>
            <a:ext cx="5588000" cy="38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754743" y="110516"/>
            <a:ext cx="8389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подоснова</a:t>
            </a:r>
          </a:p>
        </p:txBody>
      </p:sp>
      <p:pic>
        <p:nvPicPr>
          <p:cNvPr id="5" name="Рисунок 4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E8AB90B-BCEE-4A97-956E-6CA3FFD33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3743"/>
            <a:ext cx="9144000" cy="31505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E31E63-6EB5-46DF-9B02-9CE7A6FBBD13}"/>
              </a:ext>
            </a:extLst>
          </p:cNvPr>
          <p:cNvSpPr/>
          <p:nvPr/>
        </p:nvSpPr>
        <p:spPr>
          <a:xfrm>
            <a:off x="3096646" y="1243387"/>
            <a:ext cx="2607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http://rgis.spb.ru</a:t>
            </a:r>
            <a:endParaRPr lang="ru-RU" sz="2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58E9F5-A8A7-4001-B0BF-927248EDF230}"/>
              </a:ext>
            </a:extLst>
          </p:cNvPr>
          <p:cNvSpPr/>
          <p:nvPr/>
        </p:nvSpPr>
        <p:spPr>
          <a:xfrm>
            <a:off x="2131446" y="5152948"/>
            <a:ext cx="453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Выбор участка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276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легенда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58E9F5-A8A7-4001-B0BF-927248EDF230}"/>
              </a:ext>
            </a:extLst>
          </p:cNvPr>
          <p:cNvSpPr/>
          <p:nvPr/>
        </p:nvSpPr>
        <p:spPr>
          <a:xfrm>
            <a:off x="1828800" y="4514319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Семья: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-состав;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-род занятий;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-образ жизни;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-особенности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07290F-887B-4E85-9790-1BA7C4B6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63"/>
          <a:stretch/>
        </p:blipFill>
        <p:spPr>
          <a:xfrm>
            <a:off x="1828800" y="1015419"/>
            <a:ext cx="5486400" cy="30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требования</a:t>
            </a:r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EB7FE90-87B6-4076-ACA2-EEA33ADB4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20"/>
            <a:ext cx="9144000" cy="6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2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требования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0D2EE1F-DF28-4A1E-8B60-B238EF152016}"/>
              </a:ext>
            </a:extLst>
          </p:cNvPr>
          <p:cNvGrpSpPr/>
          <p:nvPr/>
        </p:nvGrpSpPr>
        <p:grpSpPr>
          <a:xfrm>
            <a:off x="0" y="207818"/>
            <a:ext cx="9144000" cy="6442364"/>
            <a:chOff x="0" y="207818"/>
            <a:chExt cx="9144000" cy="6442364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0D82BE1A-AC51-4B8F-BD6C-392CD8904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7818"/>
              <a:ext cx="9144000" cy="644236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8F93FBE-D427-4E23-9F5E-3A5ECC1E5B31}"/>
                </a:ext>
              </a:extLst>
            </p:cNvPr>
            <p:cNvSpPr/>
            <p:nvPr/>
          </p:nvSpPr>
          <p:spPr>
            <a:xfrm>
              <a:off x="5032188" y="4488329"/>
              <a:ext cx="3884706" cy="251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51420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135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Bahnschrift SemiBold SemiConden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Иванов</dc:creator>
  <cp:lastModifiedBy>Иванов Игорь Анатольевич</cp:lastModifiedBy>
  <cp:revision>20</cp:revision>
  <dcterms:created xsi:type="dcterms:W3CDTF">2019-10-27T16:53:28Z</dcterms:created>
  <dcterms:modified xsi:type="dcterms:W3CDTF">2019-12-16T14:47:08Z</dcterms:modified>
</cp:coreProperties>
</file>